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1"/>
    <p:sldMasterId id="2147483697" r:id="rId2"/>
    <p:sldMasterId id="2147483683" r:id="rId3"/>
  </p:sldMasterIdLst>
  <p:notesMasterIdLst>
    <p:notesMasterId r:id="rId13"/>
  </p:notesMasterIdLst>
  <p:handoutMasterIdLst>
    <p:handoutMasterId r:id="rId14"/>
  </p:handoutMasterIdLst>
  <p:sldIdLst>
    <p:sldId id="307" r:id="rId4"/>
    <p:sldId id="312" r:id="rId5"/>
    <p:sldId id="314" r:id="rId6"/>
    <p:sldId id="280" r:id="rId7"/>
    <p:sldId id="308" r:id="rId8"/>
    <p:sldId id="309" r:id="rId9"/>
    <p:sldId id="311" r:id="rId10"/>
    <p:sldId id="279" r:id="rId11"/>
    <p:sldId id="310" r:id="rId12"/>
  </p:sldIdLst>
  <p:sldSz cx="12192000" cy="6858000"/>
  <p:notesSz cx="7010400" cy="9296400"/>
  <p:embeddedFontLst>
    <p:embeddedFont>
      <p:font typeface="Roboto" panose="02000000000000000000" pitchFamily="2" charset="0"/>
      <p:regular r:id="rId15"/>
      <p:bold r:id="rId16"/>
      <p:italic r:id="rId17"/>
      <p:bold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C6A"/>
    <a:srgbClr val="54585A"/>
    <a:srgbClr val="FFCC00"/>
    <a:srgbClr val="004376"/>
    <a:srgbClr val="F9F6E5"/>
    <a:srgbClr val="FF640F"/>
    <a:srgbClr val="B3A369"/>
    <a:srgbClr val="6D6137"/>
    <a:srgbClr val="003057"/>
    <a:srgbClr val="D6DB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FB9E9-7630-4623-97F8-27397A0CEFC1}" v="37" dt="2026-04-14T17:46:02.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3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font" Target="fonts/font1.fntdata"/><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mer, Lauren A" userId="S::lfarmer32@gatech.edu::92be53d0-8c12-467a-a337-1e50b7d5780f" providerId="AD" clId="Web-{E2115F03-7592-8C39-5A4D-20E75D54C108}"/>
    <pc:docChg chg="modSld">
      <pc:chgData name="Farmer, Lauren A" userId="S::lfarmer32@gatech.edu::92be53d0-8c12-467a-a337-1e50b7d5780f" providerId="AD" clId="Web-{E2115F03-7592-8C39-5A4D-20E75D54C108}" dt="2026-03-19T15:07:14.953" v="24" actId="20577"/>
      <pc:docMkLst>
        <pc:docMk/>
      </pc:docMkLst>
      <pc:sldChg chg="modSp">
        <pc:chgData name="Farmer, Lauren A" userId="S::lfarmer32@gatech.edu::92be53d0-8c12-467a-a337-1e50b7d5780f" providerId="AD" clId="Web-{E2115F03-7592-8C39-5A4D-20E75D54C108}" dt="2026-03-19T15:02:01.043" v="9" actId="20577"/>
        <pc:sldMkLst>
          <pc:docMk/>
          <pc:sldMk cId="820753421" sldId="280"/>
        </pc:sldMkLst>
        <pc:spChg chg="mod">
          <ac:chgData name="Farmer, Lauren A" userId="S::lfarmer32@gatech.edu::92be53d0-8c12-467a-a337-1e50b7d5780f" providerId="AD" clId="Web-{E2115F03-7592-8C39-5A4D-20E75D54C108}" dt="2026-03-19T15:02:01.043" v="9" actId="20577"/>
          <ac:spMkLst>
            <pc:docMk/>
            <pc:sldMk cId="820753421" sldId="280"/>
            <ac:spMk id="2" creationId="{C3B86D15-F767-04EA-6B75-7E3D3D3BDC20}"/>
          </ac:spMkLst>
        </pc:spChg>
      </pc:sldChg>
      <pc:sldChg chg="modSp">
        <pc:chgData name="Farmer, Lauren A" userId="S::lfarmer32@gatech.edu::92be53d0-8c12-467a-a337-1e50b7d5780f" providerId="AD" clId="Web-{E2115F03-7592-8C39-5A4D-20E75D54C108}" dt="2026-03-19T15:07:14.953" v="24" actId="20577"/>
        <pc:sldMkLst>
          <pc:docMk/>
          <pc:sldMk cId="2964681178" sldId="308"/>
        </pc:sldMkLst>
        <pc:spChg chg="mod">
          <ac:chgData name="Farmer, Lauren A" userId="S::lfarmer32@gatech.edu::92be53d0-8c12-467a-a337-1e50b7d5780f" providerId="AD" clId="Web-{E2115F03-7592-8C39-5A4D-20E75D54C108}" dt="2026-03-19T15:07:14.953" v="24" actId="20577"/>
          <ac:spMkLst>
            <pc:docMk/>
            <pc:sldMk cId="2964681178" sldId="308"/>
            <ac:spMk id="2" creationId="{4CBFEB42-B100-51AF-78FB-5300B2746DEF}"/>
          </ac:spMkLst>
        </pc:spChg>
      </pc:sldChg>
      <pc:sldChg chg="delSp modSp">
        <pc:chgData name="Farmer, Lauren A" userId="S::lfarmer32@gatech.edu::92be53d0-8c12-467a-a337-1e50b7d5780f" providerId="AD" clId="Web-{E2115F03-7592-8C39-5A4D-20E75D54C108}" dt="2026-03-19T15:02:38.890" v="22" actId="20577"/>
        <pc:sldMkLst>
          <pc:docMk/>
          <pc:sldMk cId="2673506870" sldId="309"/>
        </pc:sldMkLst>
        <pc:spChg chg="mod">
          <ac:chgData name="Farmer, Lauren A" userId="S::lfarmer32@gatech.edu::92be53d0-8c12-467a-a337-1e50b7d5780f" providerId="AD" clId="Web-{E2115F03-7592-8C39-5A4D-20E75D54C108}" dt="2026-03-19T15:02:38.890" v="22" actId="20577"/>
          <ac:spMkLst>
            <pc:docMk/>
            <pc:sldMk cId="2673506870" sldId="309"/>
            <ac:spMk id="2" creationId="{14F4707D-1866-3F7A-46C5-596522BA9739}"/>
          </ac:spMkLst>
        </pc:spChg>
      </pc:sldChg>
    </pc:docChg>
  </pc:docChgLst>
  <pc:docChgLst>
    <pc:chgData name="Reneau, Franz" userId="S::freneau3@gatech.edu::b091d5f6-dca0-4d75-805c-5c641cb1fe6c" providerId="AD" clId="Web-{C36E7D12-480D-938D-9AF1-27EF6958F755}"/>
    <pc:docChg chg="modSld">
      <pc:chgData name="Reneau, Franz" userId="S::freneau3@gatech.edu::b091d5f6-dca0-4d75-805c-5c641cb1fe6c" providerId="AD" clId="Web-{C36E7D12-480D-938D-9AF1-27EF6958F755}" dt="2026-04-03T20:25:26.624" v="14" actId="14100"/>
      <pc:docMkLst>
        <pc:docMk/>
      </pc:docMkLst>
      <pc:sldChg chg="addSp modSp">
        <pc:chgData name="Reneau, Franz" userId="S::freneau3@gatech.edu::b091d5f6-dca0-4d75-805c-5c641cb1fe6c" providerId="AD" clId="Web-{C36E7D12-480D-938D-9AF1-27EF6958F755}" dt="2026-04-03T20:25:26.624" v="14" actId="14100"/>
        <pc:sldMkLst>
          <pc:docMk/>
          <pc:sldMk cId="1898206270" sldId="314"/>
        </pc:sldMkLst>
        <pc:spChg chg="add mod">
          <ac:chgData name="Reneau, Franz" userId="S::freneau3@gatech.edu::b091d5f6-dca0-4d75-805c-5c641cb1fe6c" providerId="AD" clId="Web-{C36E7D12-480D-938D-9AF1-27EF6958F755}" dt="2026-04-03T20:25:26.624" v="14" actId="14100"/>
          <ac:spMkLst>
            <pc:docMk/>
            <pc:sldMk cId="1898206270" sldId="314"/>
            <ac:spMk id="5" creationId="{1F5EBC1F-EFBE-5F62-B9AF-7F53682DBF20}"/>
          </ac:spMkLst>
        </pc:spChg>
      </pc:sldChg>
    </pc:docChg>
  </pc:docChgLst>
  <pc:docChgLst>
    <pc:chgData name="Farmer, Lauren A" userId="92be53d0-8c12-467a-a337-1e50b7d5780f" providerId="ADAL" clId="{C720B7A8-BE49-45A0-8E06-B2E57AFA939F}"/>
    <pc:docChg chg="custSel modSld">
      <pc:chgData name="Farmer, Lauren A" userId="92be53d0-8c12-467a-a337-1e50b7d5780f" providerId="ADAL" clId="{C720B7A8-BE49-45A0-8E06-B2E57AFA939F}" dt="2026-04-14T17:47:52.292" v="150" actId="20577"/>
      <pc:docMkLst>
        <pc:docMk/>
      </pc:docMkLst>
      <pc:sldChg chg="addSp delSp modSp mod">
        <pc:chgData name="Farmer, Lauren A" userId="92be53d0-8c12-467a-a337-1e50b7d5780f" providerId="ADAL" clId="{C720B7A8-BE49-45A0-8E06-B2E57AFA939F}" dt="2026-04-14T17:15:26.499" v="136" actId="1076"/>
        <pc:sldMkLst>
          <pc:docMk/>
          <pc:sldMk cId="820753421" sldId="280"/>
        </pc:sldMkLst>
        <pc:spChg chg="mod">
          <ac:chgData name="Farmer, Lauren A" userId="92be53d0-8c12-467a-a337-1e50b7d5780f" providerId="ADAL" clId="{C720B7A8-BE49-45A0-8E06-B2E57AFA939F}" dt="2026-04-14T17:05:02.133" v="51" actId="3626"/>
          <ac:spMkLst>
            <pc:docMk/>
            <pc:sldMk cId="820753421" sldId="280"/>
            <ac:spMk id="2" creationId="{C3B86D15-F767-04EA-6B75-7E3D3D3BDC20}"/>
          </ac:spMkLst>
        </pc:spChg>
        <pc:graphicFrameChg chg="add del mod">
          <ac:chgData name="Farmer, Lauren A" userId="92be53d0-8c12-467a-a337-1e50b7d5780f" providerId="ADAL" clId="{C720B7A8-BE49-45A0-8E06-B2E57AFA939F}" dt="2026-04-14T16:54:44.861" v="1" actId="478"/>
          <ac:graphicFrameMkLst>
            <pc:docMk/>
            <pc:sldMk cId="820753421" sldId="280"/>
            <ac:graphicFrameMk id="4" creationId="{76ABCAB7-FB6D-5F85-7F87-03465F5A3A53}"/>
          </ac:graphicFrameMkLst>
        </pc:graphicFrameChg>
        <pc:graphicFrameChg chg="add del mod">
          <ac:chgData name="Farmer, Lauren A" userId="92be53d0-8c12-467a-a337-1e50b7d5780f" providerId="ADAL" clId="{C720B7A8-BE49-45A0-8E06-B2E57AFA939F}" dt="2026-04-14T16:55:14.266" v="3" actId="478"/>
          <ac:graphicFrameMkLst>
            <pc:docMk/>
            <pc:sldMk cId="820753421" sldId="280"/>
            <ac:graphicFrameMk id="5" creationId="{6D2DF1AA-33F9-F8E7-7B69-41CBCF78C101}"/>
          </ac:graphicFrameMkLst>
        </pc:graphicFrameChg>
        <pc:graphicFrameChg chg="add del mod">
          <ac:chgData name="Farmer, Lauren A" userId="92be53d0-8c12-467a-a337-1e50b7d5780f" providerId="ADAL" clId="{C720B7A8-BE49-45A0-8E06-B2E57AFA939F}" dt="2026-04-14T16:58:50.187" v="32" actId="478"/>
          <ac:graphicFrameMkLst>
            <pc:docMk/>
            <pc:sldMk cId="820753421" sldId="280"/>
            <ac:graphicFrameMk id="6" creationId="{083281DC-F919-D56C-C375-7EF35CC16DCD}"/>
          </ac:graphicFrameMkLst>
        </pc:graphicFrameChg>
        <pc:graphicFrameChg chg="add del mod">
          <ac:chgData name="Farmer, Lauren A" userId="92be53d0-8c12-467a-a337-1e50b7d5780f" providerId="ADAL" clId="{C720B7A8-BE49-45A0-8E06-B2E57AFA939F}" dt="2026-04-14T17:01:53.436" v="37" actId="478"/>
          <ac:graphicFrameMkLst>
            <pc:docMk/>
            <pc:sldMk cId="820753421" sldId="280"/>
            <ac:graphicFrameMk id="7" creationId="{E9772530-E62F-134F-98B4-0CF564DB2C30}"/>
          </ac:graphicFrameMkLst>
        </pc:graphicFrameChg>
        <pc:graphicFrameChg chg="add mod">
          <ac:chgData name="Farmer, Lauren A" userId="92be53d0-8c12-467a-a337-1e50b7d5780f" providerId="ADAL" clId="{C720B7A8-BE49-45A0-8E06-B2E57AFA939F}" dt="2026-04-14T17:12:27.456" v="114" actId="14100"/>
          <ac:graphicFrameMkLst>
            <pc:docMk/>
            <pc:sldMk cId="820753421" sldId="280"/>
            <ac:graphicFrameMk id="8" creationId="{FB6C84C4-8DEC-E76E-094E-F03742891653}"/>
          </ac:graphicFrameMkLst>
        </pc:graphicFrameChg>
        <pc:graphicFrameChg chg="add del mod">
          <ac:chgData name="Farmer, Lauren A" userId="92be53d0-8c12-467a-a337-1e50b7d5780f" providerId="ADAL" clId="{C720B7A8-BE49-45A0-8E06-B2E57AFA939F}" dt="2026-04-14T17:03:44.502" v="44" actId="478"/>
          <ac:graphicFrameMkLst>
            <pc:docMk/>
            <pc:sldMk cId="820753421" sldId="280"/>
            <ac:graphicFrameMk id="9" creationId="{01381605-0621-04A9-A7B8-8E0454D95A8B}"/>
          </ac:graphicFrameMkLst>
        </pc:graphicFrameChg>
        <pc:graphicFrameChg chg="add del mod">
          <ac:chgData name="Farmer, Lauren A" userId="92be53d0-8c12-467a-a337-1e50b7d5780f" providerId="ADAL" clId="{C720B7A8-BE49-45A0-8E06-B2E57AFA939F}" dt="2026-04-14T17:05:10.908" v="52" actId="478"/>
          <ac:graphicFrameMkLst>
            <pc:docMk/>
            <pc:sldMk cId="820753421" sldId="280"/>
            <ac:graphicFrameMk id="10" creationId="{8F6D9264-1829-D7F3-43BD-6E43E8E244EC}"/>
          </ac:graphicFrameMkLst>
        </pc:graphicFrameChg>
        <pc:graphicFrameChg chg="add mod">
          <ac:chgData name="Farmer, Lauren A" userId="92be53d0-8c12-467a-a337-1e50b7d5780f" providerId="ADAL" clId="{C720B7A8-BE49-45A0-8E06-B2E57AFA939F}" dt="2026-04-14T17:15:18.228" v="134" actId="1076"/>
          <ac:graphicFrameMkLst>
            <pc:docMk/>
            <pc:sldMk cId="820753421" sldId="280"/>
            <ac:graphicFrameMk id="11" creationId="{C99FEB08-1577-89A5-FD86-A88051D26976}"/>
          </ac:graphicFrameMkLst>
        </pc:graphicFrameChg>
        <pc:picChg chg="add mod">
          <ac:chgData name="Farmer, Lauren A" userId="92be53d0-8c12-467a-a337-1e50b7d5780f" providerId="ADAL" clId="{C720B7A8-BE49-45A0-8E06-B2E57AFA939F}" dt="2026-04-14T17:14:48.072" v="127" actId="1076"/>
          <ac:picMkLst>
            <pc:docMk/>
            <pc:sldMk cId="820753421" sldId="280"/>
            <ac:picMk id="13" creationId="{E7B82402-C530-3BB1-F190-663106DFF622}"/>
          </ac:picMkLst>
        </pc:picChg>
        <pc:picChg chg="add mod">
          <ac:chgData name="Farmer, Lauren A" userId="92be53d0-8c12-467a-a337-1e50b7d5780f" providerId="ADAL" clId="{C720B7A8-BE49-45A0-8E06-B2E57AFA939F}" dt="2026-04-14T17:15:26.499" v="136" actId="1076"/>
          <ac:picMkLst>
            <pc:docMk/>
            <pc:sldMk cId="820753421" sldId="280"/>
            <ac:picMk id="14" creationId="{A21536CE-299B-5461-90B1-0492D537DE88}"/>
          </ac:picMkLst>
        </pc:picChg>
        <pc:picChg chg="add del mod">
          <ac:chgData name="Farmer, Lauren A" userId="92be53d0-8c12-467a-a337-1e50b7d5780f" providerId="ADAL" clId="{C720B7A8-BE49-45A0-8E06-B2E57AFA939F}" dt="2026-04-14T17:08:19.046" v="93" actId="478"/>
          <ac:picMkLst>
            <pc:docMk/>
            <pc:sldMk cId="820753421" sldId="280"/>
            <ac:picMk id="1026" creationId="{11AB953C-69BC-8C75-FD26-DB268D2674A4}"/>
          </ac:picMkLst>
        </pc:picChg>
      </pc:sldChg>
      <pc:sldChg chg="modSp mod">
        <pc:chgData name="Farmer, Lauren A" userId="92be53d0-8c12-467a-a337-1e50b7d5780f" providerId="ADAL" clId="{C720B7A8-BE49-45A0-8E06-B2E57AFA939F}" dt="2026-04-14T17:47:52.292" v="150" actId="20577"/>
        <pc:sldMkLst>
          <pc:docMk/>
          <pc:sldMk cId="3862558325" sldId="307"/>
        </pc:sldMkLst>
        <pc:spChg chg="mod">
          <ac:chgData name="Farmer, Lauren A" userId="92be53d0-8c12-467a-a337-1e50b7d5780f" providerId="ADAL" clId="{C720B7A8-BE49-45A0-8E06-B2E57AFA939F}" dt="2026-04-14T17:47:52.292" v="150" actId="20577"/>
          <ac:spMkLst>
            <pc:docMk/>
            <pc:sldMk cId="3862558325" sldId="307"/>
            <ac:spMk id="3" creationId="{C0E02467-1D6D-30DE-402A-35783DB9D563}"/>
          </ac:spMkLst>
        </pc:spChg>
      </pc:sldChg>
      <pc:sldChg chg="addSp modSp mod">
        <pc:chgData name="Farmer, Lauren A" userId="92be53d0-8c12-467a-a337-1e50b7d5780f" providerId="ADAL" clId="{C720B7A8-BE49-45A0-8E06-B2E57AFA939F}" dt="2026-04-14T17:15:08.751" v="133"/>
        <pc:sldMkLst>
          <pc:docMk/>
          <pc:sldMk cId="2964681178" sldId="308"/>
        </pc:sldMkLst>
        <pc:spChg chg="mod">
          <ac:chgData name="Farmer, Lauren A" userId="92be53d0-8c12-467a-a337-1e50b7d5780f" providerId="ADAL" clId="{C720B7A8-BE49-45A0-8E06-B2E57AFA939F}" dt="2026-04-14T17:12:01.349" v="102" actId="6549"/>
          <ac:spMkLst>
            <pc:docMk/>
            <pc:sldMk cId="2964681178" sldId="308"/>
            <ac:spMk id="2" creationId="{4CBFEB42-B100-51AF-78FB-5300B2746DEF}"/>
          </ac:spMkLst>
        </pc:spChg>
        <pc:graphicFrameChg chg="add mod">
          <ac:chgData name="Farmer, Lauren A" userId="92be53d0-8c12-467a-a337-1e50b7d5780f" providerId="ADAL" clId="{C720B7A8-BE49-45A0-8E06-B2E57AFA939F}" dt="2026-04-14T17:15:08.751" v="133"/>
          <ac:graphicFrameMkLst>
            <pc:docMk/>
            <pc:sldMk cId="2964681178" sldId="308"/>
            <ac:graphicFrameMk id="5" creationId="{D29E37AB-9B43-C401-D4CC-60443C2AF13B}"/>
          </ac:graphicFrameMkLst>
        </pc:graphicFrameChg>
        <pc:picChg chg="add mod">
          <ac:chgData name="Farmer, Lauren A" userId="92be53d0-8c12-467a-a337-1e50b7d5780f" providerId="ADAL" clId="{C720B7A8-BE49-45A0-8E06-B2E57AFA939F}" dt="2026-04-14T17:15:06.114" v="132" actId="1037"/>
          <ac:picMkLst>
            <pc:docMk/>
            <pc:sldMk cId="2964681178" sldId="308"/>
            <ac:picMk id="6" creationId="{5A053736-9884-EFCC-6051-49807640ED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877CCEE-F6A5-9F4C-8CE3-50501077053A}" type="datetimeFigureOut">
              <a:rPr lang="en-US" smtClean="0"/>
              <a:t>4/14/2026</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890FB0-7803-314F-9BE0-3772887DCBDE}" type="datetimeFigureOut">
              <a:rPr lang="en-US" smtClean="0"/>
              <a:t>4/14/2026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Tree>
    <p:extLst>
      <p:ext uri="{BB962C8B-B14F-4D97-AF65-F5344CB8AC3E}">
        <p14:creationId xmlns:p14="http://schemas.microsoft.com/office/powerpoint/2010/main" val="341150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405728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210502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406618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32484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8</a:t>
            </a:fld>
            <a:endParaRPr lang="en-US"/>
          </a:p>
        </p:txBody>
      </p:sp>
    </p:spTree>
    <p:extLst>
      <p:ext uri="{BB962C8B-B14F-4D97-AF65-F5344CB8AC3E}">
        <p14:creationId xmlns:p14="http://schemas.microsoft.com/office/powerpoint/2010/main" val="187910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105326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4/14/2026</a:t>
            </a:fld>
            <a:endParaRPr lang="en-US"/>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4/14/2026</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8.png"/><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4/14/2026</a:t>
            </a:fld>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hyperlink" Target="https://pxl-usgedu.terminalfour.net/prod01/channel_4/media/usg/academic-programs/new-program-review/documents/USG_Academic_Degree_Program_Application_form.docx" TargetMode="External"/><Relationship Id="rId7" Type="http://schemas.openxmlformats.org/officeDocument/2006/relationships/hyperlink" Target="https://finance.gatech.edu/institute-finance-support" TargetMode="External"/><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lite.gatech.edu/" TargetMode="External"/><Relationship Id="rId11" Type="http://schemas.openxmlformats.org/officeDocument/2006/relationships/image" Target="../media/image10.emf"/><Relationship Id="rId5" Type="http://schemas.openxmlformats.org/officeDocument/2006/relationships/hyperlink" Target="https://irp.gatech.edu/submit-a-request" TargetMode="External"/><Relationship Id="rId10" Type="http://schemas.openxmlformats.org/officeDocument/2006/relationships/oleObject" Target="../embeddings/oleObject1.bin"/><Relationship Id="rId4" Type="http://schemas.openxmlformats.org/officeDocument/2006/relationships/hyperlink" Target="https://pxl-usgedu.terminalfour.net/prod01/channel_4/media/usg/academic-programs/new-program-review/documents/USGNewProgramProposalBudgetForm070122.xlsx" TargetMode="External"/><Relationship Id="rId9"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hyperlink" Target="https://pxl-usgedu.terminalfour.net/prod01/channel_4/media/usg/academic-programs/new-program-review/documents/USG-Academic-Degree-Program-Application-Signature-Page.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pxl-usgedu.terminalfour.net/prod01/channel_4/media/usg/academic-programs/new-program-review/documents/USG-Academic-Degree-Program-Application-Signature-Page.doc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usg.edu/academic_programs/new_program_review"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p:txBody>
          <a:bodyPr>
            <a:normAutofit/>
          </a:bodyPr>
          <a:lstStyle/>
          <a:p>
            <a:r>
              <a:rPr lang="en-US">
                <a:latin typeface="Roboto"/>
                <a:ea typeface="Roboto"/>
                <a:cs typeface="Roboto"/>
              </a:rPr>
              <a:t>New Program Proposal Process</a:t>
            </a:r>
          </a:p>
        </p:txBody>
      </p:sp>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a:xfrm>
            <a:off x="2447108" y="4441370"/>
            <a:ext cx="8906692" cy="1710048"/>
          </a:xfrm>
        </p:spPr>
        <p:txBody>
          <a:bodyPr>
            <a:normAutofit/>
          </a:bodyPr>
          <a:lstStyle/>
          <a:p>
            <a:r>
              <a:rPr lang="en-US" dirty="0"/>
              <a:t>Presented by the Georgia Tech Office of Academic Effectiveness (OAE)</a:t>
            </a:r>
          </a:p>
          <a:p>
            <a:endParaRPr lang="en-US" dirty="0"/>
          </a:p>
          <a:p>
            <a:r>
              <a:rPr lang="en-US" dirty="0"/>
              <a:t>Content based on Georgia Tech, University System of Georgia (USG), and Southern Association of Colleges and Schools Commission on Colleges (SACSCOC) policies in effect on April 14, 2026</a:t>
            </a:r>
          </a:p>
        </p:txBody>
      </p:sp>
    </p:spTree>
    <p:extLst>
      <p:ext uri="{BB962C8B-B14F-4D97-AF65-F5344CB8AC3E}">
        <p14:creationId xmlns:p14="http://schemas.microsoft.com/office/powerpoint/2010/main" val="386255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412D87-7604-2CCD-1B99-C7535031CAEC}"/>
              </a:ext>
            </a:extLst>
          </p:cNvPr>
          <p:cNvSpPr>
            <a:spLocks noGrp="1"/>
          </p:cNvSpPr>
          <p:nvPr>
            <p:ph idx="1"/>
          </p:nvPr>
        </p:nvSpPr>
        <p:spPr>
          <a:xfrm>
            <a:off x="381000" y="1215484"/>
            <a:ext cx="11429999" cy="4993292"/>
          </a:xfrm>
        </p:spPr>
        <p:txBody>
          <a:bodyPr vert="horz" lIns="91440" tIns="45720" rIns="91440" bIns="45720" rtlCol="0" anchor="t">
            <a:normAutofit fontScale="92500" lnSpcReduction="10000"/>
          </a:bodyPr>
          <a:lstStyle/>
          <a:p>
            <a:pPr marL="457200" indent="-457200">
              <a:buFont typeface="+mj-lt"/>
              <a:buAutoNum type="arabicPeriod"/>
            </a:pPr>
            <a:r>
              <a:rPr lang="en-US">
                <a:latin typeface="Roboto"/>
                <a:ea typeface="Roboto"/>
                <a:cs typeface="Roboto"/>
              </a:rPr>
              <a:t>Informal presentation </a:t>
            </a:r>
          </a:p>
          <a:p>
            <a:pPr lvl="1">
              <a:buFont typeface="Courier New" panose="02070309020205020404" pitchFamily="49" charset="0"/>
              <a:buChar char="o"/>
            </a:pPr>
            <a:r>
              <a:rPr lang="en-US" sz="2100">
                <a:latin typeface="Roboto"/>
                <a:ea typeface="Roboto"/>
                <a:cs typeface="Roboto"/>
              </a:rPr>
              <a:t>Present</a:t>
            </a:r>
            <a:r>
              <a:rPr lang="en-US">
                <a:latin typeface="Roboto"/>
                <a:ea typeface="Roboto"/>
                <a:cs typeface="Roboto"/>
              </a:rPr>
              <a:t> the highlights of the proposal to the appropriate curriculum committee for comment. Make corrections or add information as recommended before completing step number 2.</a:t>
            </a:r>
          </a:p>
          <a:p>
            <a:pPr marL="457200" indent="-457200">
              <a:buAutoNum type="arabicPeriod"/>
            </a:pPr>
            <a:r>
              <a:rPr lang="en-US">
                <a:latin typeface="Roboto"/>
                <a:ea typeface="Roboto"/>
                <a:cs typeface="Roboto"/>
              </a:rPr>
              <a:t>Complete New Program Proposal Documentation (for USG) and Prospectus (if required for SACSCOC). </a:t>
            </a:r>
            <a:endParaRPr lang="en-US">
              <a:solidFill>
                <a:srgbClr val="FF0000"/>
              </a:solidFill>
            </a:endParaRPr>
          </a:p>
          <a:p>
            <a:pPr marL="457200" indent="-457200">
              <a:buFont typeface="+mj-lt"/>
              <a:buAutoNum type="arabicPeriod"/>
            </a:pPr>
            <a:r>
              <a:rPr lang="en-US">
                <a:latin typeface="Roboto"/>
                <a:ea typeface="Roboto"/>
                <a:cs typeface="Roboto"/>
              </a:rPr>
              <a:t>Complete internal processes:</a:t>
            </a:r>
            <a:endParaRPr lang="en-US"/>
          </a:p>
          <a:p>
            <a:pPr marL="914400" lvl="1" indent="-457200">
              <a:buFont typeface="Courier New"/>
              <a:buChar char="o"/>
            </a:pPr>
            <a:r>
              <a:rPr lang="en-US">
                <a:latin typeface="Roboto"/>
                <a:ea typeface="Roboto"/>
                <a:cs typeface="Roboto"/>
              </a:rPr>
              <a:t>Approval by School/College curriculum committee</a:t>
            </a:r>
          </a:p>
          <a:p>
            <a:pPr marL="914400" lvl="1" indent="-457200">
              <a:buFont typeface="Courier New"/>
              <a:buChar char="o"/>
            </a:pPr>
            <a:r>
              <a:rPr lang="en-US">
                <a:latin typeface="Roboto"/>
                <a:ea typeface="Roboto"/>
                <a:cs typeface="Roboto"/>
              </a:rPr>
              <a:t>Approval by the Institute Undergraduate or Graduate Curriculum Committee</a:t>
            </a:r>
          </a:p>
          <a:p>
            <a:pPr marL="914400" lvl="1" indent="-457200">
              <a:buFont typeface="Courier New"/>
              <a:buChar char="o"/>
            </a:pPr>
            <a:r>
              <a:rPr lang="en-US">
                <a:latin typeface="Roboto"/>
                <a:ea typeface="Roboto"/>
                <a:cs typeface="Roboto"/>
              </a:rPr>
              <a:t>Approval by the Academic Faculty Senate</a:t>
            </a:r>
          </a:p>
          <a:p>
            <a:pPr marL="457200" indent="-457200">
              <a:buFont typeface="+mj-lt"/>
              <a:buAutoNum type="arabicPeriod"/>
            </a:pPr>
            <a:r>
              <a:rPr lang="en-US">
                <a:latin typeface="Roboto"/>
                <a:ea typeface="Roboto"/>
                <a:cs typeface="Roboto"/>
              </a:rPr>
              <a:t>Complete external processes (these steps are taken by OAE after approval by the Academic Faculty Senate):</a:t>
            </a:r>
            <a:endParaRPr lang="en-US"/>
          </a:p>
          <a:p>
            <a:pPr marL="914400" lvl="1" indent="-457200">
              <a:buFont typeface="Courier New" panose="020B0604020202020204" pitchFamily="34" charset="0"/>
              <a:buChar char="o"/>
            </a:pPr>
            <a:r>
              <a:rPr lang="en-US">
                <a:latin typeface="Roboto"/>
                <a:ea typeface="Roboto"/>
                <a:cs typeface="Roboto"/>
              </a:rPr>
              <a:t>Communication with the USG/BOR</a:t>
            </a:r>
          </a:p>
          <a:p>
            <a:pPr marL="914400" lvl="1" indent="-457200">
              <a:buFont typeface="Courier New" panose="020B0604020202020204" pitchFamily="34" charset="0"/>
              <a:buChar char="o"/>
            </a:pPr>
            <a:r>
              <a:rPr lang="en-US">
                <a:latin typeface="Roboto"/>
                <a:ea typeface="Roboto"/>
                <a:cs typeface="Roboto"/>
              </a:rPr>
              <a:t>Communication with SACSCOC</a:t>
            </a:r>
          </a:p>
          <a:p>
            <a:pPr marL="914400" lvl="1" indent="-457200">
              <a:buFont typeface="Courier New" panose="020B0604020202020204" pitchFamily="34" charset="0"/>
              <a:buChar char="o"/>
            </a:pPr>
            <a:r>
              <a:rPr lang="en-US">
                <a:latin typeface="Roboto"/>
                <a:ea typeface="Roboto"/>
                <a:cs typeface="Roboto"/>
              </a:rPr>
              <a:t>Notifications to campus stakeholders when a decision is reached</a:t>
            </a:r>
          </a:p>
          <a:p>
            <a:pPr marL="457200" indent="-457200">
              <a:buFont typeface="+mj-lt"/>
              <a:buAutoNum type="arabicPeriod"/>
            </a:pPr>
            <a:r>
              <a:rPr lang="en-US"/>
              <a:t>Implement your new program! </a:t>
            </a:r>
          </a:p>
          <a:p>
            <a:pPr marL="457200" indent="-457200">
              <a:buFont typeface="+mj-lt"/>
              <a:buAutoNum type="arabicPeriod"/>
            </a:pPr>
            <a:endParaRPr lang="en-US"/>
          </a:p>
        </p:txBody>
      </p:sp>
      <p:sp>
        <p:nvSpPr>
          <p:cNvPr id="3" name="Title 2">
            <a:extLst>
              <a:ext uri="{FF2B5EF4-FFF2-40B4-BE49-F238E27FC236}">
                <a16:creationId xmlns:a16="http://schemas.microsoft.com/office/drawing/2014/main" id="{6ECEB27C-2095-A06C-247B-CF5D1069416E}"/>
              </a:ext>
            </a:extLst>
          </p:cNvPr>
          <p:cNvSpPr>
            <a:spLocks noGrp="1"/>
          </p:cNvSpPr>
          <p:nvPr>
            <p:ph type="title"/>
          </p:nvPr>
        </p:nvSpPr>
        <p:spPr/>
        <p:txBody>
          <a:bodyPr/>
          <a:lstStyle/>
          <a:p>
            <a:r>
              <a:rPr lang="en-US"/>
              <a:t>Process Overview</a:t>
            </a:r>
          </a:p>
        </p:txBody>
      </p:sp>
    </p:spTree>
    <p:extLst>
      <p:ext uri="{BB962C8B-B14F-4D97-AF65-F5344CB8AC3E}">
        <p14:creationId xmlns:p14="http://schemas.microsoft.com/office/powerpoint/2010/main" val="66461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94E7A8-8E81-B007-F911-1DCC763E8343}"/>
              </a:ext>
            </a:extLst>
          </p:cNvPr>
          <p:cNvSpPr>
            <a:spLocks noGrp="1"/>
          </p:cNvSpPr>
          <p:nvPr>
            <p:ph idx="1"/>
          </p:nvPr>
        </p:nvSpPr>
        <p:spPr/>
        <p:txBody>
          <a:bodyPr/>
          <a:lstStyle/>
          <a:p>
            <a:r>
              <a:rPr lang="en-US"/>
              <a:t>When faculty consider proposing a new program, we suggest that they attend an ICC meeting to talk about it.</a:t>
            </a:r>
          </a:p>
          <a:p>
            <a:r>
              <a:rPr lang="en-US"/>
              <a:t>There is no formal document. Faculty prepare a few slides with talking points.</a:t>
            </a:r>
          </a:p>
          <a:p>
            <a:r>
              <a:rPr lang="en-US"/>
              <a:t>The presentation is informal and intended to solicit feedback before faculty put significant work into a formal proposal.</a:t>
            </a:r>
          </a:p>
          <a:p>
            <a:r>
              <a:rPr lang="en-US"/>
              <a:t>Faculty have found this informal chat with the ICC’s to be very useful. It lets the proposers know in advance where the Committee might have concerns or be confused.</a:t>
            </a:r>
          </a:p>
        </p:txBody>
      </p:sp>
      <p:sp>
        <p:nvSpPr>
          <p:cNvPr id="3" name="Title 2">
            <a:extLst>
              <a:ext uri="{FF2B5EF4-FFF2-40B4-BE49-F238E27FC236}">
                <a16:creationId xmlns:a16="http://schemas.microsoft.com/office/drawing/2014/main" id="{55ED2268-CCFB-9DD7-5CF4-0EB54F3E5588}"/>
              </a:ext>
            </a:extLst>
          </p:cNvPr>
          <p:cNvSpPr>
            <a:spLocks noGrp="1"/>
          </p:cNvSpPr>
          <p:nvPr>
            <p:ph type="title"/>
          </p:nvPr>
        </p:nvSpPr>
        <p:spPr/>
        <p:txBody>
          <a:bodyPr>
            <a:normAutofit/>
          </a:bodyPr>
          <a:lstStyle/>
          <a:p>
            <a:r>
              <a:rPr lang="en-US"/>
              <a:t>1. Informal Presentation</a:t>
            </a:r>
          </a:p>
        </p:txBody>
      </p:sp>
      <p:sp>
        <p:nvSpPr>
          <p:cNvPr id="5" name="Content Placeholder 1">
            <a:extLst>
              <a:ext uri="{FF2B5EF4-FFF2-40B4-BE49-F238E27FC236}">
                <a16:creationId xmlns:a16="http://schemas.microsoft.com/office/drawing/2014/main" id="{1F5EBC1F-EFBE-5F62-B9AF-7F53682DBF20}"/>
              </a:ext>
            </a:extLst>
          </p:cNvPr>
          <p:cNvSpPr txBox="1">
            <a:spLocks/>
          </p:cNvSpPr>
          <p:nvPr/>
        </p:nvSpPr>
        <p:spPr>
          <a:xfrm>
            <a:off x="409574" y="4869635"/>
            <a:ext cx="5960192" cy="13750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latin typeface="Roboto"/>
                <a:ea typeface="Roboto"/>
                <a:cs typeface="Roboto"/>
              </a:rPr>
              <a:t>Contact: </a:t>
            </a:r>
            <a:endParaRPr lang="en-US"/>
          </a:p>
          <a:p>
            <a:pPr marL="457200" lvl="1" indent="0">
              <a:buNone/>
            </a:pPr>
            <a:r>
              <a:rPr lang="en-US">
                <a:latin typeface="Roboto"/>
                <a:ea typeface="Roboto"/>
                <a:cs typeface="Roboto"/>
              </a:rPr>
              <a:t>Amy Hodges</a:t>
            </a:r>
            <a:endParaRPr lang="en-US"/>
          </a:p>
          <a:p>
            <a:pPr marL="457200" lvl="1" indent="0">
              <a:buNone/>
            </a:pPr>
            <a:r>
              <a:rPr lang="en-US" sz="1600"/>
              <a:t>Assistant Registrar-Curriculum</a:t>
            </a:r>
          </a:p>
          <a:p>
            <a:pPr marL="457200" lvl="1" indent="0">
              <a:buNone/>
            </a:pPr>
            <a:r>
              <a:rPr lang="en-US" sz="1600"/>
              <a:t>amy.hodges@registrar.gatech.edu</a:t>
            </a:r>
          </a:p>
          <a:p>
            <a:pPr lvl="1"/>
            <a:endParaRPr lang="en-US"/>
          </a:p>
        </p:txBody>
      </p:sp>
    </p:spTree>
    <p:extLst>
      <p:ext uri="{BB962C8B-B14F-4D97-AF65-F5344CB8AC3E}">
        <p14:creationId xmlns:p14="http://schemas.microsoft.com/office/powerpoint/2010/main" val="189820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86D15-F767-04EA-6B75-7E3D3D3BDC20}"/>
              </a:ext>
            </a:extLst>
          </p:cNvPr>
          <p:cNvSpPr>
            <a:spLocks noGrp="1"/>
          </p:cNvSpPr>
          <p:nvPr>
            <p:ph idx="1"/>
          </p:nvPr>
        </p:nvSpPr>
        <p:spPr>
          <a:xfrm>
            <a:off x="381000" y="1215484"/>
            <a:ext cx="11429999" cy="5642516"/>
          </a:xfrm>
        </p:spPr>
        <p:txBody>
          <a:bodyPr vert="horz" lIns="91440" tIns="45720" rIns="91440" bIns="45720" rtlCol="0" anchor="t">
            <a:normAutofit lnSpcReduction="10000"/>
          </a:bodyPr>
          <a:lstStyle/>
          <a:p>
            <a:r>
              <a:rPr lang="en-US" dirty="0">
                <a:hlinkClick r:id="rId3"/>
              </a:rPr>
              <a:t>USG New Program Proposal Application </a:t>
            </a:r>
            <a:endParaRPr lang="en-US" dirty="0"/>
          </a:p>
          <a:p>
            <a:r>
              <a:rPr lang="en-US" dirty="0">
                <a:hlinkClick r:id="rId4"/>
              </a:rPr>
              <a:t>USG Budget Form</a:t>
            </a:r>
            <a:endParaRPr lang="en-US" dirty="0"/>
          </a:p>
          <a:p>
            <a:r>
              <a:rPr lang="en-US" dirty="0"/>
              <a:t>SACSCOC Significant Departure worksheet </a:t>
            </a:r>
          </a:p>
          <a:p>
            <a:pPr lvl="1"/>
            <a:r>
              <a:rPr lang="en-US" dirty="0">
                <a:latin typeface="Roboto"/>
                <a:ea typeface="Roboto"/>
                <a:cs typeface="Roboto"/>
              </a:rPr>
              <a:t>Work with OAE to determine next steps for SACSCOC</a:t>
            </a:r>
          </a:p>
          <a:p>
            <a:pPr lvl="2"/>
            <a:r>
              <a:rPr lang="en-US" sz="1600" dirty="0">
                <a:latin typeface="Roboto"/>
                <a:ea typeface="Roboto"/>
                <a:cs typeface="Roboto"/>
              </a:rPr>
              <a:t>0%-49% new content = no action (NEW)</a:t>
            </a:r>
          </a:p>
          <a:p>
            <a:pPr lvl="2"/>
            <a:r>
              <a:rPr lang="en-US" sz="1600" dirty="0">
                <a:latin typeface="Roboto"/>
                <a:ea typeface="Roboto"/>
                <a:cs typeface="Roboto"/>
              </a:rPr>
              <a:t>50%-100% new content = submit prospectus to SACSCOC for approval</a:t>
            </a:r>
          </a:p>
          <a:p>
            <a:r>
              <a:rPr lang="en-US" dirty="0">
                <a:latin typeface="Roboto"/>
                <a:ea typeface="Roboto"/>
                <a:cs typeface="Roboto"/>
              </a:rPr>
              <a:t>SACSCOC Prospectus (if required)</a:t>
            </a:r>
          </a:p>
          <a:p>
            <a:pPr lvl="1"/>
            <a:r>
              <a:rPr lang="en-US" dirty="0"/>
              <a:t>Faculty Roster Note:</a:t>
            </a:r>
          </a:p>
          <a:p>
            <a:pPr lvl="2"/>
            <a:r>
              <a:rPr lang="en-US" dirty="0"/>
              <a:t>Include </a:t>
            </a:r>
            <a:r>
              <a:rPr lang="en-US" u="sng" dirty="0"/>
              <a:t>one</a:t>
            </a:r>
            <a:r>
              <a:rPr lang="en-US" dirty="0"/>
              <a:t> qualified faculty member per course in the new program</a:t>
            </a:r>
          </a:p>
          <a:p>
            <a:endParaRPr lang="en-US" dirty="0"/>
          </a:p>
          <a:p>
            <a:r>
              <a:rPr lang="en-US" dirty="0">
                <a:latin typeface="Roboto"/>
                <a:ea typeface="Roboto"/>
                <a:cs typeface="Roboto"/>
              </a:rPr>
              <a:t>Institutional Research &amp; Planning (IRP) Office supports institutional data needs. IRP identifies aspects of a well thought out data request on their </a:t>
            </a:r>
            <a:r>
              <a:rPr lang="en-US" dirty="0">
                <a:latin typeface="Roboto"/>
                <a:ea typeface="Roboto"/>
                <a:cs typeface="Roboto"/>
                <a:hlinkClick r:id="rId5"/>
              </a:rPr>
              <a:t>website</a:t>
            </a:r>
            <a:r>
              <a:rPr lang="en-US" dirty="0">
                <a:latin typeface="Roboto"/>
                <a:ea typeface="Roboto"/>
                <a:cs typeface="Roboto"/>
              </a:rPr>
              <a:t>. </a:t>
            </a:r>
          </a:p>
          <a:p>
            <a:r>
              <a:rPr lang="en-US" dirty="0"/>
              <a:t>Georgia Tech publishes public and FERPA-protected dashboards at </a:t>
            </a:r>
            <a:r>
              <a:rPr lang="en-US" dirty="0">
                <a:hlinkClick r:id="rId6"/>
              </a:rPr>
              <a:t>https://lite.gatech.edu/</a:t>
            </a:r>
            <a:r>
              <a:rPr lang="en-US" dirty="0"/>
              <a:t>. </a:t>
            </a:r>
          </a:p>
          <a:p>
            <a:r>
              <a:rPr lang="en-US" dirty="0"/>
              <a:t>See the </a:t>
            </a:r>
            <a:r>
              <a:rPr lang="en-US" dirty="0">
                <a:hlinkClick r:id="rId7"/>
              </a:rPr>
              <a:t>Institute Finance Support website </a:t>
            </a:r>
            <a:r>
              <a:rPr lang="en-US" dirty="0"/>
              <a:t>for budget related support. </a:t>
            </a:r>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dirty="0"/>
              <a:t>2. Complete New Program Proposal Documentation</a:t>
            </a:r>
          </a:p>
        </p:txBody>
      </p:sp>
      <p:graphicFrame>
        <p:nvGraphicFramePr>
          <p:cNvPr id="8" name="Object 7">
            <a:extLst>
              <a:ext uri="{FF2B5EF4-FFF2-40B4-BE49-F238E27FC236}">
                <a16:creationId xmlns:a16="http://schemas.microsoft.com/office/drawing/2014/main" id="{FB6C84C4-8DEC-E76E-094E-F03742891653}"/>
              </a:ext>
            </a:extLst>
          </p:cNvPr>
          <p:cNvGraphicFramePr>
            <a:graphicFrameLocks noChangeAspect="1"/>
          </p:cNvGraphicFramePr>
          <p:nvPr>
            <p:extLst>
              <p:ext uri="{D42A27DB-BD31-4B8C-83A1-F6EECF244321}">
                <p14:modId xmlns:p14="http://schemas.microsoft.com/office/powerpoint/2010/main" val="1446000106"/>
              </p:ext>
            </p:extLst>
          </p:nvPr>
        </p:nvGraphicFramePr>
        <p:xfrm>
          <a:off x="6494021" y="1965087"/>
          <a:ext cx="604363" cy="533015"/>
        </p:xfrm>
        <a:graphic>
          <a:graphicData uri="http://schemas.openxmlformats.org/presentationml/2006/ole">
            <mc:AlternateContent xmlns:mc="http://schemas.openxmlformats.org/markup-compatibility/2006">
              <mc:Choice xmlns:v="urn:schemas-microsoft-com:vml" Requires="v">
                <p:oleObj name="Document" showAsIcon="1" r:id="rId8" imgW="914603" imgH="806585" progId="Word.Document.12">
                  <p:embed/>
                </p:oleObj>
              </mc:Choice>
              <mc:Fallback>
                <p:oleObj name="Document" showAsIcon="1" r:id="rId8" imgW="914603" imgH="806585" progId="Word.Document.12">
                  <p:embed/>
                  <p:pic>
                    <p:nvPicPr>
                      <p:cNvPr id="8" name="Object 7">
                        <a:extLst>
                          <a:ext uri="{FF2B5EF4-FFF2-40B4-BE49-F238E27FC236}">
                            <a16:creationId xmlns:a16="http://schemas.microsoft.com/office/drawing/2014/main" id="{FB6C84C4-8DEC-E76E-094E-F03742891653}"/>
                          </a:ext>
                        </a:extLst>
                      </p:cNvPr>
                      <p:cNvPicPr/>
                      <p:nvPr/>
                    </p:nvPicPr>
                    <p:blipFill>
                      <a:blip r:embed="rId9"/>
                      <a:stretch>
                        <a:fillRect/>
                      </a:stretch>
                    </p:blipFill>
                    <p:spPr>
                      <a:xfrm>
                        <a:off x="6494021" y="1965087"/>
                        <a:ext cx="604363" cy="53301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99FEB08-1577-89A5-FD86-A88051D26976}"/>
              </a:ext>
            </a:extLst>
          </p:cNvPr>
          <p:cNvGraphicFramePr>
            <a:graphicFrameLocks noChangeAspect="1"/>
          </p:cNvGraphicFramePr>
          <p:nvPr>
            <p:extLst>
              <p:ext uri="{D42A27DB-BD31-4B8C-83A1-F6EECF244321}">
                <p14:modId xmlns:p14="http://schemas.microsoft.com/office/powerpoint/2010/main" val="1942420380"/>
              </p:ext>
            </p:extLst>
          </p:nvPr>
        </p:nvGraphicFramePr>
        <p:xfrm>
          <a:off x="5299740" y="3481363"/>
          <a:ext cx="629720" cy="555379"/>
        </p:xfrm>
        <a:graphic>
          <a:graphicData uri="http://schemas.openxmlformats.org/presentationml/2006/ole">
            <mc:AlternateContent xmlns:mc="http://schemas.openxmlformats.org/markup-compatibility/2006">
              <mc:Choice xmlns:v="urn:schemas-microsoft-com:vml" Requires="v">
                <p:oleObj name="Acrobat Document" showAsIcon="1" r:id="rId10" imgW="914603" imgH="806585" progId="Acrobat.Document.DC">
                  <p:embed/>
                </p:oleObj>
              </mc:Choice>
              <mc:Fallback>
                <p:oleObj name="Acrobat Document" showAsIcon="1" r:id="rId10" imgW="914603" imgH="806585" progId="Acrobat.Document.DC">
                  <p:embed/>
                  <p:pic>
                    <p:nvPicPr>
                      <p:cNvPr id="11" name="Object 10">
                        <a:extLst>
                          <a:ext uri="{FF2B5EF4-FFF2-40B4-BE49-F238E27FC236}">
                            <a16:creationId xmlns:a16="http://schemas.microsoft.com/office/drawing/2014/main" id="{C99FEB08-1577-89A5-FD86-A88051D26976}"/>
                          </a:ext>
                        </a:extLst>
                      </p:cNvPr>
                      <p:cNvPicPr/>
                      <p:nvPr/>
                    </p:nvPicPr>
                    <p:blipFill>
                      <a:blip r:embed="rId11"/>
                      <a:stretch>
                        <a:fillRect/>
                      </a:stretch>
                    </p:blipFill>
                    <p:spPr>
                      <a:xfrm>
                        <a:off x="5299740" y="3481363"/>
                        <a:ext cx="629720" cy="555379"/>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E7B82402-C530-3BB1-F190-663106DFF622}"/>
              </a:ext>
            </a:extLst>
          </p:cNvPr>
          <p:cNvPicPr>
            <a:picLocks noChangeAspect="1"/>
          </p:cNvPicPr>
          <p:nvPr/>
        </p:nvPicPr>
        <p:blipFill>
          <a:blip r:embed="rId12"/>
          <a:stretch>
            <a:fillRect/>
          </a:stretch>
        </p:blipFill>
        <p:spPr>
          <a:xfrm rot="1283060">
            <a:off x="6400743" y="1578273"/>
            <a:ext cx="790916" cy="527277"/>
          </a:xfrm>
          <a:prstGeom prst="rect">
            <a:avLst/>
          </a:prstGeom>
        </p:spPr>
      </p:pic>
      <p:pic>
        <p:nvPicPr>
          <p:cNvPr id="14" name="Picture 13">
            <a:extLst>
              <a:ext uri="{FF2B5EF4-FFF2-40B4-BE49-F238E27FC236}">
                <a16:creationId xmlns:a16="http://schemas.microsoft.com/office/drawing/2014/main" id="{A21536CE-299B-5461-90B1-0492D537DE88}"/>
              </a:ext>
            </a:extLst>
          </p:cNvPr>
          <p:cNvPicPr>
            <a:picLocks noChangeAspect="1"/>
          </p:cNvPicPr>
          <p:nvPr/>
        </p:nvPicPr>
        <p:blipFill>
          <a:blip r:embed="rId12"/>
          <a:stretch>
            <a:fillRect/>
          </a:stretch>
        </p:blipFill>
        <p:spPr>
          <a:xfrm rot="1283060">
            <a:off x="5219142" y="3105732"/>
            <a:ext cx="790916" cy="527277"/>
          </a:xfrm>
          <a:prstGeom prst="rect">
            <a:avLst/>
          </a:prstGeom>
        </p:spPr>
      </p:pic>
    </p:spTree>
    <p:extLst>
      <p:ext uri="{BB962C8B-B14F-4D97-AF65-F5344CB8AC3E}">
        <p14:creationId xmlns:p14="http://schemas.microsoft.com/office/powerpoint/2010/main" val="82075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9972-1F46-BFF1-39C1-8E9ACED76A6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FEB42-B100-51AF-78FB-5300B2746DEF}"/>
              </a:ext>
            </a:extLst>
          </p:cNvPr>
          <p:cNvSpPr>
            <a:spLocks noGrp="1"/>
          </p:cNvSpPr>
          <p:nvPr>
            <p:ph idx="1"/>
          </p:nvPr>
        </p:nvSpPr>
        <p:spPr/>
        <p:txBody>
          <a:bodyPr vert="horz" lIns="91440" tIns="45720" rIns="91440" bIns="45720" rtlCol="0" anchor="t">
            <a:normAutofit/>
          </a:bodyPr>
          <a:lstStyle/>
          <a:p>
            <a:pPr marL="0" indent="0">
              <a:buNone/>
            </a:pPr>
            <a:r>
              <a:rPr lang="en-US" sz="2000" dirty="0">
                <a:latin typeface="Roboto"/>
                <a:ea typeface="Roboto"/>
                <a:cs typeface="Roboto"/>
              </a:rPr>
              <a:t>New Program-proposing faculty work with the Registrar’s Office to submit documents and be added to the appropriate meeting agendas: </a:t>
            </a:r>
            <a:endParaRPr lang="en-US" sz="2000" dirty="0"/>
          </a:p>
          <a:p>
            <a:pPr marL="457200" indent="-457200">
              <a:buFont typeface="+mj-lt"/>
              <a:buAutoNum type="arabicPeriod"/>
            </a:pPr>
            <a:r>
              <a:rPr lang="en-US" sz="2000" dirty="0">
                <a:latin typeface="Roboto"/>
                <a:ea typeface="Roboto"/>
                <a:cs typeface="Roboto"/>
              </a:rPr>
              <a:t>Not necessary, but suggested – prepare an informational presentation for the curriculum committee to explain the rationale for the new program and the basic requirements (Registrar's Office will coordinate getting it on the agenda and assisting with content questions, typically a brief set of PP slides).</a:t>
            </a:r>
          </a:p>
          <a:p>
            <a:pPr marL="457200" indent="-457200">
              <a:buFont typeface="+mj-lt"/>
              <a:buAutoNum type="arabicPeriod"/>
            </a:pPr>
            <a:r>
              <a:rPr lang="en-US" sz="2000" dirty="0">
                <a:latin typeface="Roboto"/>
                <a:ea typeface="Roboto"/>
                <a:cs typeface="Roboto"/>
              </a:rPr>
              <a:t>Complete New Degree Program Signature Page </a:t>
            </a:r>
            <a:endParaRPr lang="en-US" sz="2000" dirty="0"/>
          </a:p>
          <a:p>
            <a:pPr marL="457200" indent="-457200">
              <a:buFont typeface="+mj-lt"/>
              <a:buAutoNum type="arabicPeriod"/>
            </a:pPr>
            <a:r>
              <a:rPr lang="en-US" sz="2000" dirty="0">
                <a:latin typeface="Roboto"/>
                <a:ea typeface="Roboto"/>
                <a:cs typeface="Roboto"/>
              </a:rPr>
              <a:t>Submit new program proposal documentation to the Registrar's Office so that it can be reviewed by the appropriate Vice Provost (undergraduate or graduate education) and respond to any questions that the Vice Provost raises. The Registrar's Office will inform the proposer of the ICC meeting date and send a calendar invite.</a:t>
            </a:r>
            <a:endParaRPr lang="en-US" sz="2000" dirty="0"/>
          </a:p>
          <a:p>
            <a:pPr marL="457200" indent="-457200">
              <a:buFont typeface="Arial" panose="020B0604020202020204"/>
              <a:buAutoNum type="arabicPeriod"/>
            </a:pPr>
            <a:r>
              <a:rPr lang="en-US" sz="2000" dirty="0">
                <a:latin typeface="Roboto"/>
                <a:ea typeface="Roboto"/>
                <a:cs typeface="Roboto"/>
              </a:rPr>
              <a:t>If approved at the ICC level, the Registrar's Office includes the new program as an action item for the Academic Faculty Senate at its next meeting. If approved, OAE takes over.</a:t>
            </a:r>
          </a:p>
        </p:txBody>
      </p:sp>
      <p:sp>
        <p:nvSpPr>
          <p:cNvPr id="3" name="Title 2">
            <a:extLst>
              <a:ext uri="{FF2B5EF4-FFF2-40B4-BE49-F238E27FC236}">
                <a16:creationId xmlns:a16="http://schemas.microsoft.com/office/drawing/2014/main" id="{1551EC2B-A4E3-FAEE-2F57-A13AAD138F54}"/>
              </a:ext>
            </a:extLst>
          </p:cNvPr>
          <p:cNvSpPr>
            <a:spLocks noGrp="1"/>
          </p:cNvSpPr>
          <p:nvPr>
            <p:ph type="title"/>
          </p:nvPr>
        </p:nvSpPr>
        <p:spPr/>
        <p:txBody>
          <a:bodyPr/>
          <a:lstStyle/>
          <a:p>
            <a:r>
              <a:rPr lang="en-US">
                <a:latin typeface="Roboto"/>
                <a:ea typeface="Roboto"/>
                <a:cs typeface="Roboto"/>
              </a:rPr>
              <a:t>3. Complete Internal Processes</a:t>
            </a:r>
            <a:endParaRPr lang="en-US"/>
          </a:p>
        </p:txBody>
      </p:sp>
      <p:sp>
        <p:nvSpPr>
          <p:cNvPr id="4" name="Content Placeholder 1">
            <a:extLst>
              <a:ext uri="{FF2B5EF4-FFF2-40B4-BE49-F238E27FC236}">
                <a16:creationId xmlns:a16="http://schemas.microsoft.com/office/drawing/2014/main" id="{2DA35E59-8993-C15E-337C-418C19A8E9A4}"/>
              </a:ext>
            </a:extLst>
          </p:cNvPr>
          <p:cNvSpPr txBox="1">
            <a:spLocks/>
          </p:cNvSpPr>
          <p:nvPr/>
        </p:nvSpPr>
        <p:spPr>
          <a:xfrm>
            <a:off x="380999" y="5441135"/>
            <a:ext cx="5636342" cy="1127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t>Amy Hodges</a:t>
            </a:r>
          </a:p>
          <a:p>
            <a:pPr marL="457200" lvl="1" indent="0">
              <a:buNone/>
            </a:pPr>
            <a:r>
              <a:rPr lang="en-US" sz="1600"/>
              <a:t>Assistant Registrar-Curriculum</a:t>
            </a:r>
          </a:p>
          <a:p>
            <a:pPr marL="457200" lvl="1" indent="0">
              <a:buNone/>
            </a:pPr>
            <a:r>
              <a:rPr lang="en-US" sz="1600"/>
              <a:t>amy.hodges@registrar.gatech.edu</a:t>
            </a:r>
          </a:p>
          <a:p>
            <a:pPr lvl="1"/>
            <a:endParaRPr lang="en-US"/>
          </a:p>
        </p:txBody>
      </p:sp>
      <p:sp>
        <p:nvSpPr>
          <p:cNvPr id="8" name="Content Placeholder 1">
            <a:extLst>
              <a:ext uri="{FF2B5EF4-FFF2-40B4-BE49-F238E27FC236}">
                <a16:creationId xmlns:a16="http://schemas.microsoft.com/office/drawing/2014/main" id="{BD575649-EF77-1C84-EB8D-24D1AB732039}"/>
              </a:ext>
            </a:extLst>
          </p:cNvPr>
          <p:cNvSpPr txBox="1">
            <a:spLocks/>
          </p:cNvSpPr>
          <p:nvPr/>
        </p:nvSpPr>
        <p:spPr>
          <a:xfrm>
            <a:off x="4703064" y="5440422"/>
            <a:ext cx="5636342" cy="1294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t>Natalie Brown</a:t>
            </a:r>
          </a:p>
          <a:p>
            <a:pPr marL="457200" lvl="1" indent="0">
              <a:buNone/>
            </a:pPr>
            <a:r>
              <a:rPr lang="en-US" sz="1600"/>
              <a:t>Business Analyst</a:t>
            </a:r>
          </a:p>
          <a:p>
            <a:pPr marL="457200" lvl="1" indent="0">
              <a:buNone/>
            </a:pPr>
            <a:r>
              <a:rPr lang="en-US" sz="1600"/>
              <a:t>natalie.brown@registrar.gatech.edu</a:t>
            </a:r>
          </a:p>
          <a:p>
            <a:pPr lvl="1"/>
            <a:endParaRPr lang="en-US"/>
          </a:p>
        </p:txBody>
      </p:sp>
      <p:graphicFrame>
        <p:nvGraphicFramePr>
          <p:cNvPr id="5" name="Object 4">
            <a:extLst>
              <a:ext uri="{FF2B5EF4-FFF2-40B4-BE49-F238E27FC236}">
                <a16:creationId xmlns:a16="http://schemas.microsoft.com/office/drawing/2014/main" id="{D29E37AB-9B43-C401-D4CC-60443C2AF13B}"/>
              </a:ext>
            </a:extLst>
          </p:cNvPr>
          <p:cNvGraphicFramePr>
            <a:graphicFrameLocks noChangeAspect="1"/>
          </p:cNvGraphicFramePr>
          <p:nvPr>
            <p:extLst>
              <p:ext uri="{D42A27DB-BD31-4B8C-83A1-F6EECF244321}">
                <p14:modId xmlns:p14="http://schemas.microsoft.com/office/powerpoint/2010/main" val="1418178430"/>
              </p:ext>
            </p:extLst>
          </p:nvPr>
        </p:nvGraphicFramePr>
        <p:xfrm>
          <a:off x="6279821" y="3089034"/>
          <a:ext cx="564039" cy="497451"/>
        </p:xfrm>
        <a:graphic>
          <a:graphicData uri="http://schemas.openxmlformats.org/presentationml/2006/ole">
            <mc:AlternateContent xmlns:mc="http://schemas.openxmlformats.org/markup-compatibility/2006">
              <mc:Choice xmlns:v="urn:schemas-microsoft-com:vml" Requires="v">
                <p:oleObj name="Document" showAsIcon="1" r:id="rId3" imgW="914603" imgH="806585" progId="Word.Document.8">
                  <p:embed/>
                </p:oleObj>
              </mc:Choice>
              <mc:Fallback>
                <p:oleObj name="Document" showAsIcon="1" r:id="rId3" imgW="914603" imgH="806585" progId="Word.Document.8">
                  <p:embed/>
                  <p:pic>
                    <p:nvPicPr>
                      <p:cNvPr id="5" name="Object 4">
                        <a:extLst>
                          <a:ext uri="{FF2B5EF4-FFF2-40B4-BE49-F238E27FC236}">
                            <a16:creationId xmlns:a16="http://schemas.microsoft.com/office/drawing/2014/main" id="{D29E37AB-9B43-C401-D4CC-60443C2AF13B}"/>
                          </a:ext>
                        </a:extLst>
                      </p:cNvPr>
                      <p:cNvPicPr/>
                      <p:nvPr/>
                    </p:nvPicPr>
                    <p:blipFill>
                      <a:blip r:embed="rId4"/>
                      <a:stretch>
                        <a:fillRect/>
                      </a:stretch>
                    </p:blipFill>
                    <p:spPr>
                      <a:xfrm>
                        <a:off x="6279821" y="3089034"/>
                        <a:ext cx="564039" cy="497451"/>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5A053736-9884-EFCC-6051-49807640ED33}"/>
              </a:ext>
            </a:extLst>
          </p:cNvPr>
          <p:cNvPicPr>
            <a:picLocks noChangeAspect="1"/>
          </p:cNvPicPr>
          <p:nvPr/>
        </p:nvPicPr>
        <p:blipFill>
          <a:blip r:embed="rId5"/>
          <a:stretch>
            <a:fillRect/>
          </a:stretch>
        </p:blipFill>
        <p:spPr>
          <a:xfrm rot="1283060">
            <a:off x="6156956" y="2756826"/>
            <a:ext cx="790916" cy="527277"/>
          </a:xfrm>
          <a:prstGeom prst="rect">
            <a:avLst/>
          </a:prstGeom>
        </p:spPr>
      </p:pic>
    </p:spTree>
    <p:extLst>
      <p:ext uri="{BB962C8B-B14F-4D97-AF65-F5344CB8AC3E}">
        <p14:creationId xmlns:p14="http://schemas.microsoft.com/office/powerpoint/2010/main" val="2964681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38CE-EC2D-51F0-8869-5B0E3DBD044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F4707D-1866-3F7A-46C5-596522BA9739}"/>
              </a:ext>
            </a:extLst>
          </p:cNvPr>
          <p:cNvSpPr>
            <a:spLocks noGrp="1"/>
          </p:cNvSpPr>
          <p:nvPr>
            <p:ph idx="1"/>
          </p:nvPr>
        </p:nvSpPr>
        <p:spPr>
          <a:xfrm>
            <a:off x="381000" y="1215485"/>
            <a:ext cx="11429999" cy="3651483"/>
          </a:xfrm>
        </p:spPr>
        <p:txBody>
          <a:bodyPr vert="horz" lIns="91440" tIns="45720" rIns="91440" bIns="45720" rtlCol="0" anchor="t">
            <a:normAutofit lnSpcReduction="10000"/>
          </a:bodyPr>
          <a:lstStyle/>
          <a:p>
            <a:pPr marL="0" indent="0">
              <a:buNone/>
            </a:pPr>
            <a:r>
              <a:rPr lang="en-US" dirty="0">
                <a:latin typeface="Roboto"/>
                <a:ea typeface="Roboto"/>
                <a:cs typeface="Roboto"/>
              </a:rPr>
              <a:t>OAE partners with the new program-proposing faculty members to submit external documentation following approval by the Academic Faculty Senate. The proposal is not officially approved at the Institute level until the Academic Faculty Senate acts on it. There are 4 Senate meetings per year, October and November in the Fall and February and April in the Spring. It can take some time for the Senate approved program to appear on the BOR agenda. This can be a lengthy process.</a:t>
            </a:r>
            <a:endParaRPr lang="en-US" dirty="0"/>
          </a:p>
          <a:p>
            <a:pPr marL="0" indent="0">
              <a:buNone/>
            </a:pPr>
            <a:endParaRPr lang="en-US" dirty="0">
              <a:latin typeface="Roboto"/>
              <a:ea typeface="Roboto"/>
              <a:cs typeface="Roboto"/>
            </a:endParaRPr>
          </a:p>
          <a:p>
            <a:pPr marL="457200" indent="-457200">
              <a:buFont typeface="+mj-lt"/>
              <a:buAutoNum type="arabicPeriod"/>
            </a:pPr>
            <a:r>
              <a:rPr lang="en-US" dirty="0">
                <a:latin typeface="Roboto"/>
                <a:ea typeface="Roboto"/>
                <a:cs typeface="Roboto"/>
              </a:rPr>
              <a:t>Submit new program proposal documentation to the USG for approval. </a:t>
            </a:r>
          </a:p>
          <a:p>
            <a:pPr marL="914400" lvl="1" indent="-457200">
              <a:buFont typeface="Courier New"/>
              <a:buChar char="o"/>
            </a:pPr>
            <a:r>
              <a:rPr lang="en-US" sz="1800">
                <a:latin typeface="Roboto"/>
                <a:ea typeface="Roboto"/>
                <a:cs typeface="Roboto"/>
              </a:rPr>
              <a:t>Final Signature Attachment for USG Submission (</a:t>
            </a:r>
            <a:r>
              <a:rPr lang="en-US" sz="1800">
                <a:latin typeface="Roboto"/>
                <a:ea typeface="Roboto"/>
                <a:cs typeface="Roboto"/>
                <a:hlinkClick r:id="rId3"/>
              </a:rPr>
              <a:t>PDF</a:t>
            </a:r>
            <a:r>
              <a:rPr lang="en-US" sz="1800">
                <a:latin typeface="Roboto"/>
                <a:ea typeface="Roboto"/>
                <a:cs typeface="Roboto"/>
              </a:rPr>
              <a:t> | </a:t>
            </a:r>
            <a:r>
              <a:rPr lang="en-US" sz="1800">
                <a:latin typeface="Roboto"/>
                <a:ea typeface="Roboto"/>
                <a:cs typeface="Roboto"/>
                <a:hlinkClick r:id="rId4"/>
              </a:rPr>
              <a:t>Word</a:t>
            </a:r>
            <a:r>
              <a:rPr lang="en-US" sz="1800">
                <a:latin typeface="Roboto"/>
                <a:ea typeface="Roboto"/>
                <a:cs typeface="Roboto"/>
              </a:rPr>
              <a:t>)</a:t>
            </a:r>
            <a:endParaRPr lang="en-US" sz="1800"/>
          </a:p>
          <a:p>
            <a:pPr marL="457200" indent="-457200">
              <a:buFont typeface="+mj-lt"/>
              <a:buAutoNum type="arabicPeriod"/>
            </a:pPr>
            <a:r>
              <a:rPr lang="en-US" dirty="0">
                <a:latin typeface="Roboto"/>
                <a:ea typeface="Roboto"/>
                <a:cs typeface="Roboto"/>
              </a:rPr>
              <a:t>Submit notification or prospectus to SACSCOC, if required. </a:t>
            </a:r>
          </a:p>
        </p:txBody>
      </p:sp>
      <p:sp>
        <p:nvSpPr>
          <p:cNvPr id="3" name="Title 2">
            <a:extLst>
              <a:ext uri="{FF2B5EF4-FFF2-40B4-BE49-F238E27FC236}">
                <a16:creationId xmlns:a16="http://schemas.microsoft.com/office/drawing/2014/main" id="{2F023A1E-26C0-E159-9DEF-C80548015470}"/>
              </a:ext>
            </a:extLst>
          </p:cNvPr>
          <p:cNvSpPr>
            <a:spLocks noGrp="1"/>
          </p:cNvSpPr>
          <p:nvPr>
            <p:ph type="title"/>
          </p:nvPr>
        </p:nvSpPr>
        <p:spPr/>
        <p:txBody>
          <a:bodyPr/>
          <a:lstStyle/>
          <a:p>
            <a:r>
              <a:rPr lang="en-US"/>
              <a:t>4. Complete External Processes</a:t>
            </a:r>
          </a:p>
        </p:txBody>
      </p:sp>
      <p:sp>
        <p:nvSpPr>
          <p:cNvPr id="5" name="Content Placeholder 1">
            <a:extLst>
              <a:ext uri="{FF2B5EF4-FFF2-40B4-BE49-F238E27FC236}">
                <a16:creationId xmlns:a16="http://schemas.microsoft.com/office/drawing/2014/main" id="{09A115A7-6E9F-3388-90E8-5486068317F6}"/>
              </a:ext>
            </a:extLst>
          </p:cNvPr>
          <p:cNvSpPr txBox="1">
            <a:spLocks/>
          </p:cNvSpPr>
          <p:nvPr/>
        </p:nvSpPr>
        <p:spPr>
          <a:xfrm>
            <a:off x="6341808" y="5145390"/>
            <a:ext cx="5469192" cy="1511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a:t>Lauren Farmer</a:t>
            </a:r>
          </a:p>
          <a:p>
            <a:pPr marL="457200" lvl="1" indent="0">
              <a:buNone/>
            </a:pPr>
            <a:r>
              <a:rPr lang="en-US" sz="1600"/>
              <a:t>Accreditation Manager and Interim SACSCOC Liaison</a:t>
            </a:r>
          </a:p>
          <a:p>
            <a:pPr marL="457200" lvl="1" indent="0">
              <a:buNone/>
            </a:pPr>
            <a:r>
              <a:rPr lang="en-US" sz="1600"/>
              <a:t>lauren.farmer@gatech.edu</a:t>
            </a:r>
          </a:p>
          <a:p>
            <a:pPr lvl="1"/>
            <a:endParaRPr lang="en-US"/>
          </a:p>
        </p:txBody>
      </p:sp>
      <p:sp>
        <p:nvSpPr>
          <p:cNvPr id="6" name="Content Placeholder 1">
            <a:extLst>
              <a:ext uri="{FF2B5EF4-FFF2-40B4-BE49-F238E27FC236}">
                <a16:creationId xmlns:a16="http://schemas.microsoft.com/office/drawing/2014/main" id="{E70A5264-1EB3-1CD5-ABF9-016F4634EDDB}"/>
              </a:ext>
            </a:extLst>
          </p:cNvPr>
          <p:cNvSpPr txBox="1">
            <a:spLocks/>
          </p:cNvSpPr>
          <p:nvPr/>
        </p:nvSpPr>
        <p:spPr>
          <a:xfrm>
            <a:off x="381000" y="5145390"/>
            <a:ext cx="5636342" cy="1511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Franz Reneau</a:t>
            </a:r>
          </a:p>
          <a:p>
            <a:pPr marL="457200" lvl="1" indent="0">
              <a:buNone/>
            </a:pPr>
            <a:r>
              <a:rPr lang="en-US" sz="1600" dirty="0"/>
              <a:t>Interim Associate Provost for Academic Effectiveness</a:t>
            </a:r>
          </a:p>
          <a:p>
            <a:pPr marL="457200" lvl="1" indent="0">
              <a:buNone/>
            </a:pPr>
            <a:r>
              <a:rPr lang="en-US" sz="1600" dirty="0"/>
              <a:t>franz.reneau@gatech.edu</a:t>
            </a:r>
          </a:p>
          <a:p>
            <a:pPr lvl="1"/>
            <a:endParaRPr lang="en-US" dirty="0"/>
          </a:p>
        </p:txBody>
      </p:sp>
    </p:spTree>
    <p:extLst>
      <p:ext uri="{BB962C8B-B14F-4D97-AF65-F5344CB8AC3E}">
        <p14:creationId xmlns:p14="http://schemas.microsoft.com/office/powerpoint/2010/main" val="267350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18508E-D3CA-1BC6-06E1-4DED479D01CD}"/>
              </a:ext>
            </a:extLst>
          </p:cNvPr>
          <p:cNvSpPr>
            <a:spLocks noGrp="1"/>
          </p:cNvSpPr>
          <p:nvPr>
            <p:ph idx="1"/>
          </p:nvPr>
        </p:nvSpPr>
        <p:spPr>
          <a:xfrm>
            <a:off x="381000" y="1215485"/>
            <a:ext cx="11429999" cy="5441793"/>
          </a:xfrm>
          <a:ln>
            <a:noFill/>
          </a:ln>
        </p:spPr>
        <p:txBody>
          <a:bodyPr vert="horz" lIns="91440" tIns="45720" rIns="91440" bIns="45720" rtlCol="0" anchor="t">
            <a:normAutofit fontScale="85000" lnSpcReduction="20000"/>
          </a:bodyPr>
          <a:lstStyle/>
          <a:p>
            <a:pPr marL="457200" indent="-457200"/>
            <a:r>
              <a:rPr lang="en-US" sz="2800">
                <a:latin typeface="Roboto"/>
                <a:ea typeface="Roboto"/>
                <a:cs typeface="Roboto"/>
              </a:rPr>
              <a:t>Complete internal processes in Spring and early Fall semester</a:t>
            </a:r>
            <a:endParaRPr lang="en-US"/>
          </a:p>
          <a:p>
            <a:pPr marL="457200" indent="-457200"/>
            <a:r>
              <a:rPr lang="en-US" sz="2800">
                <a:latin typeface="Roboto"/>
                <a:ea typeface="Roboto"/>
                <a:cs typeface="Roboto"/>
              </a:rPr>
              <a:t>Complete external processes before Winter Recess </a:t>
            </a:r>
          </a:p>
          <a:p>
            <a:pPr marL="457200" indent="-457200"/>
            <a:r>
              <a:rPr lang="en-US" sz="2800">
                <a:latin typeface="Roboto"/>
                <a:ea typeface="Roboto"/>
                <a:cs typeface="Roboto"/>
              </a:rPr>
              <a:t>Implement in the following Fall semester, if possible</a:t>
            </a:r>
            <a:endParaRPr lang="en-US" sz="2800"/>
          </a:p>
          <a:p>
            <a:pPr marL="457200" indent="-457200"/>
            <a:r>
              <a:rPr lang="en-US" sz="2800">
                <a:latin typeface="Roboto"/>
                <a:ea typeface="Roboto"/>
                <a:cs typeface="Roboto"/>
              </a:rPr>
              <a:t>All of this is a time-sensitive continuum of activities</a:t>
            </a:r>
            <a:endParaRPr lang="en-US" sz="2800"/>
          </a:p>
          <a:p>
            <a:pPr lvl="1">
              <a:buFont typeface="Courier New" panose="020B0604020202020204" pitchFamily="34" charset="0"/>
              <a:buChar char="o"/>
            </a:pPr>
            <a:r>
              <a:rPr lang="en-US" sz="2800">
                <a:latin typeface="Roboto"/>
                <a:ea typeface="Roboto"/>
                <a:cs typeface="Roboto"/>
              </a:rPr>
              <a:t>New GT Catalog published each year in May</a:t>
            </a:r>
          </a:p>
          <a:p>
            <a:pPr lvl="1">
              <a:buFont typeface="Courier New" panose="020B0604020202020204" pitchFamily="34" charset="0"/>
              <a:buChar char="o"/>
            </a:pPr>
            <a:r>
              <a:rPr lang="en-US" sz="2800">
                <a:latin typeface="Roboto"/>
                <a:ea typeface="Roboto"/>
                <a:cs typeface="Roboto"/>
              </a:rPr>
              <a:t>New program must have BOR approval prior to May of each year to appear in the new Catalog and be active</a:t>
            </a:r>
            <a:endParaRPr lang="en-US"/>
          </a:p>
          <a:p>
            <a:pPr lvl="1">
              <a:buFont typeface="Courier New" panose="020B0604020202020204" pitchFamily="34" charset="0"/>
              <a:buChar char="o"/>
            </a:pPr>
            <a:r>
              <a:rPr lang="en-US" sz="2800">
                <a:latin typeface="Roboto"/>
                <a:ea typeface="Roboto"/>
                <a:cs typeface="Roboto"/>
              </a:rPr>
              <a:t>Once the new program is on the ICC agenda for approval, the Registrar's Office works with the admission offices so that they are aware of a possible new degree program</a:t>
            </a:r>
            <a:endParaRPr lang="en-US" sz="2800"/>
          </a:p>
          <a:p>
            <a:pPr lvl="2">
              <a:buFont typeface="Wingdings" panose="020B0604020202020204" pitchFamily="34" charset="0"/>
              <a:buChar char="§"/>
            </a:pPr>
            <a:r>
              <a:rPr lang="en-US" sz="2600">
                <a:latin typeface="Roboto"/>
                <a:ea typeface="Roboto"/>
                <a:cs typeface="Roboto"/>
              </a:rPr>
              <a:t> Important to ensure that the application for admission is updated with the new degree option when it is approved</a:t>
            </a:r>
            <a:endParaRPr lang="en-US" sz="2600"/>
          </a:p>
          <a:p>
            <a:pPr lvl="2">
              <a:buFont typeface="Wingdings" panose="020B0604020202020204" pitchFamily="34" charset="0"/>
              <a:buChar char="§"/>
            </a:pPr>
            <a:r>
              <a:rPr lang="en-US" sz="2600">
                <a:latin typeface="Roboto"/>
                <a:ea typeface="Roboto"/>
                <a:cs typeface="Roboto"/>
              </a:rPr>
              <a:t>Registrar's Office must also complete all of the coding for the approved new degree in the SIS (Banner) so that students can be admitted to and enrolled in the new program</a:t>
            </a:r>
            <a:endParaRPr lang="en-US" sz="2800"/>
          </a:p>
          <a:p>
            <a:pPr marL="0" indent="0">
              <a:buNone/>
            </a:pPr>
            <a:r>
              <a:rPr lang="en-US" sz="3400">
                <a:solidFill>
                  <a:srgbClr val="C00000"/>
                </a:solidFill>
                <a:latin typeface="Roboto"/>
                <a:ea typeface="Roboto"/>
                <a:cs typeface="Roboto"/>
              </a:rPr>
              <a:t>Note:</a:t>
            </a:r>
            <a:r>
              <a:rPr lang="en-US" sz="3400">
                <a:latin typeface="Roboto"/>
                <a:ea typeface="Roboto"/>
                <a:cs typeface="Roboto"/>
              </a:rPr>
              <a:t> Advertising or marketing for a new program cannot occur until the new program is fully approved by the Board of Regents</a:t>
            </a:r>
            <a:endParaRPr lang="en-US" sz="3400"/>
          </a:p>
        </p:txBody>
      </p:sp>
      <p:sp>
        <p:nvSpPr>
          <p:cNvPr id="3" name="Title 2">
            <a:extLst>
              <a:ext uri="{FF2B5EF4-FFF2-40B4-BE49-F238E27FC236}">
                <a16:creationId xmlns:a16="http://schemas.microsoft.com/office/drawing/2014/main" id="{74154F99-4F6A-8AEE-AEE4-77F1496610F1}"/>
              </a:ext>
            </a:extLst>
          </p:cNvPr>
          <p:cNvSpPr>
            <a:spLocks noGrp="1"/>
          </p:cNvSpPr>
          <p:nvPr>
            <p:ph type="title"/>
          </p:nvPr>
        </p:nvSpPr>
        <p:spPr/>
        <p:txBody>
          <a:bodyPr/>
          <a:lstStyle/>
          <a:p>
            <a:r>
              <a:rPr lang="en-US"/>
              <a:t>Suggested Timeline</a:t>
            </a:r>
          </a:p>
        </p:txBody>
      </p:sp>
    </p:spTree>
    <p:extLst>
      <p:ext uri="{BB962C8B-B14F-4D97-AF65-F5344CB8AC3E}">
        <p14:creationId xmlns:p14="http://schemas.microsoft.com/office/powerpoint/2010/main" val="303162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3932767" cy="1189266"/>
          </a:xfrm>
        </p:spPr>
        <p:txBody>
          <a:bodyPr anchor="t"/>
          <a:lstStyle/>
          <a:p>
            <a:r>
              <a:rPr lang="en-US"/>
              <a:t>Review Resources</a:t>
            </a:r>
          </a:p>
        </p:txBody>
      </p:sp>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0" y="1113517"/>
            <a:ext cx="5302565" cy="3382525"/>
          </a:xfrm>
        </p:spPr>
        <p:txBody>
          <a:bodyPr>
            <a:noAutofit/>
          </a:bodyPr>
          <a:lstStyle/>
          <a:p>
            <a:pPr>
              <a:lnSpc>
                <a:spcPct val="120000"/>
              </a:lnSpc>
            </a:pPr>
            <a:r>
              <a:rPr lang="en-US" sz="1400" dirty="0">
                <a:hlinkClick r:id="rId3"/>
              </a:rPr>
              <a:t>https://www.usg.edu/academic_programs/new_program_review</a:t>
            </a:r>
            <a:endParaRPr lang="en-US" sz="1400" dirty="0"/>
          </a:p>
          <a:p>
            <a:pPr>
              <a:lnSpc>
                <a:spcPct val="120000"/>
              </a:lnSpc>
            </a:pPr>
            <a:endParaRPr lang="en-US" sz="1400" dirty="0"/>
          </a:p>
          <a:p>
            <a:pPr marL="285750" indent="-285750">
              <a:lnSpc>
                <a:spcPct val="120000"/>
              </a:lnSpc>
              <a:buFont typeface="Arial" panose="020B0604020202020204" pitchFamily="34" charset="0"/>
              <a:buChar char="•"/>
            </a:pPr>
            <a:r>
              <a:rPr lang="en-US" sz="1400" dirty="0"/>
              <a:t>Forms and templates</a:t>
            </a:r>
          </a:p>
          <a:p>
            <a:pPr marL="285750" indent="-285750">
              <a:lnSpc>
                <a:spcPct val="120000"/>
              </a:lnSpc>
              <a:buFont typeface="Arial" panose="020B0604020202020204" pitchFamily="34" charset="0"/>
              <a:buChar char="•"/>
            </a:pPr>
            <a:r>
              <a:rPr lang="en-US" sz="1400" dirty="0"/>
              <a:t>Meeting dates</a:t>
            </a:r>
          </a:p>
          <a:p>
            <a:pPr marL="285750" indent="-285750">
              <a:lnSpc>
                <a:spcPct val="120000"/>
              </a:lnSpc>
              <a:buFont typeface="Arial" panose="020B0604020202020204" pitchFamily="34" charset="0"/>
              <a:buChar char="•"/>
            </a:pPr>
            <a:r>
              <a:rPr lang="en-US" sz="1400" dirty="0"/>
              <a:t>Curricular resources</a:t>
            </a:r>
          </a:p>
          <a:p>
            <a:pPr marL="285750" indent="-285750">
              <a:lnSpc>
                <a:spcPct val="120000"/>
              </a:lnSpc>
              <a:buFont typeface="Arial" panose="020B0604020202020204" pitchFamily="34" charset="0"/>
              <a:buChar char="•"/>
            </a:pPr>
            <a:r>
              <a:rPr lang="en-US" sz="1400" dirty="0"/>
              <a:t>Dashboard links</a:t>
            </a:r>
          </a:p>
          <a:p>
            <a:pPr marL="285750" indent="-285750">
              <a:lnSpc>
                <a:spcPct val="120000"/>
              </a:lnSpc>
              <a:buFont typeface="Arial" panose="020B0604020202020204" pitchFamily="34" charset="0"/>
              <a:buChar char="•"/>
            </a:pPr>
            <a:r>
              <a:rPr lang="en-US" sz="1400" dirty="0"/>
              <a:t>Workforce-related resources</a:t>
            </a:r>
          </a:p>
          <a:p>
            <a:pPr marL="285750" indent="-285750">
              <a:lnSpc>
                <a:spcPct val="120000"/>
              </a:lnSpc>
              <a:buFont typeface="Arial" panose="020B0604020202020204" pitchFamily="34" charset="0"/>
              <a:buChar char="•"/>
            </a:pPr>
            <a:r>
              <a:rPr lang="en-US" sz="1400" dirty="0"/>
              <a:t>Recorded webinar trainings</a:t>
            </a:r>
          </a:p>
        </p:txBody>
      </p:sp>
      <p:pic>
        <p:nvPicPr>
          <p:cNvPr id="9" name="Picture 8">
            <a:extLst>
              <a:ext uri="{FF2B5EF4-FFF2-40B4-BE49-F238E27FC236}">
                <a16:creationId xmlns:a16="http://schemas.microsoft.com/office/drawing/2014/main" id="{DE04E2E4-A9C4-94A1-AAEA-AA8420BD8778}"/>
              </a:ext>
            </a:extLst>
          </p:cNvPr>
          <p:cNvPicPr>
            <a:picLocks noChangeAspect="1"/>
          </p:cNvPicPr>
          <p:nvPr/>
        </p:nvPicPr>
        <p:blipFill>
          <a:blip r:embed="rId4"/>
          <a:stretch>
            <a:fillRect/>
          </a:stretch>
        </p:blipFill>
        <p:spPr>
          <a:xfrm>
            <a:off x="6096000" y="1595995"/>
            <a:ext cx="5302565" cy="3987433"/>
          </a:xfrm>
          <a:prstGeom prst="rect">
            <a:avLst/>
          </a:prstGeom>
        </p:spPr>
      </p:pic>
    </p:spTree>
    <p:extLst>
      <p:ext uri="{BB962C8B-B14F-4D97-AF65-F5344CB8AC3E}">
        <p14:creationId xmlns:p14="http://schemas.microsoft.com/office/powerpoint/2010/main" val="272405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29BF-3F51-3367-B30E-68BADE39B867}"/>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660346512"/>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4</TotalTime>
  <Words>960</Words>
  <Application>Microsoft Office PowerPoint</Application>
  <PresentationFormat>Widescreen</PresentationFormat>
  <Paragraphs>92</Paragraphs>
  <Slides>9</Slides>
  <Notes>7</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9</vt:i4>
      </vt:variant>
    </vt:vector>
  </HeadingPairs>
  <TitlesOfParts>
    <vt:vector size="19" baseType="lpstr">
      <vt:lpstr>Courier New</vt:lpstr>
      <vt:lpstr>Wingdings</vt:lpstr>
      <vt:lpstr>Calibri</vt:lpstr>
      <vt:lpstr>Roboto</vt:lpstr>
      <vt:lpstr>Arial</vt:lpstr>
      <vt:lpstr>Title Page</vt:lpstr>
      <vt:lpstr>Dividers</vt:lpstr>
      <vt:lpstr>Content Page</vt:lpstr>
      <vt:lpstr>Document</vt:lpstr>
      <vt:lpstr>Acrobat Document</vt:lpstr>
      <vt:lpstr>New Program Proposal Process</vt:lpstr>
      <vt:lpstr>Process Overview</vt:lpstr>
      <vt:lpstr>1. Informal Presentation</vt:lpstr>
      <vt:lpstr>2. Complete New Program Proposal Documentation</vt:lpstr>
      <vt:lpstr>3. Complete Internal Processes</vt:lpstr>
      <vt:lpstr>4. Complete External Processes</vt:lpstr>
      <vt:lpstr>Suggested Timeline</vt:lpstr>
      <vt:lpstr>Review Resources</vt:lpstr>
      <vt:lpstr>Questions?</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Farmer, Lauren A</cp:lastModifiedBy>
  <cp:revision>2</cp:revision>
  <cp:lastPrinted>2025-10-13T14:20:11Z</cp:lastPrinted>
  <dcterms:created xsi:type="dcterms:W3CDTF">2022-08-24T13:02:54Z</dcterms:created>
  <dcterms:modified xsi:type="dcterms:W3CDTF">2026-04-14T17:47:59Z</dcterms:modified>
</cp:coreProperties>
</file>